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59" r:id="rId6"/>
    <p:sldId id="261" r:id="rId7"/>
    <p:sldId id="262" r:id="rId8"/>
    <p:sldId id="263" r:id="rId9"/>
    <p:sldId id="274" r:id="rId10"/>
    <p:sldId id="277" r:id="rId11"/>
    <p:sldId id="278" r:id="rId12"/>
    <p:sldId id="272" r:id="rId13"/>
    <p:sldId id="266" r:id="rId14"/>
    <p:sldId id="264" r:id="rId15"/>
    <p:sldId id="279" r:id="rId16"/>
    <p:sldId id="281" r:id="rId17"/>
    <p:sldId id="282" r:id="rId18"/>
    <p:sldId id="283" r:id="rId19"/>
    <p:sldId id="269" r:id="rId20"/>
    <p:sldId id="28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80" autoAdjust="0"/>
  </p:normalViewPr>
  <p:slideViewPr>
    <p:cSldViewPr snapToGrid="0">
      <p:cViewPr>
        <p:scale>
          <a:sx n="53" d="100"/>
          <a:sy n="53" d="100"/>
        </p:scale>
        <p:origin x="133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lineChart>
        <c:grouping val="stacked"/>
        <c:varyColors val="0"/>
        <c:ser>
          <c:idx val="0"/>
          <c:order val="0"/>
          <c:tx>
            <c:strRef>
              <c:f>Sheet1!$B$1</c:f>
              <c:strCache>
                <c:ptCount val="1"/>
                <c:pt idx="0">
                  <c:v>Default Missing Values Close to 0</c:v>
                </c:pt>
              </c:strCache>
            </c:strRef>
          </c:tx>
          <c:spPr>
            <a:ln w="28575" cap="rnd">
              <a:solidFill>
                <a:schemeClr val="accent1"/>
              </a:solidFill>
              <a:round/>
            </a:ln>
            <a:effectLst/>
          </c:spPr>
          <c:marker>
            <c:symbol val="none"/>
          </c:marker>
          <c:cat>
            <c:numRef>
              <c:f>Sheet1!$A$2:$A$13</c:f>
              <c:numCache>
                <c:formatCode>General</c:formatCode>
                <c:ptCount val="12"/>
                <c:pt idx="0">
                  <c:v>1</c:v>
                </c:pt>
                <c:pt idx="1">
                  <c:v>2</c:v>
                </c:pt>
                <c:pt idx="2">
                  <c:v>5</c:v>
                </c:pt>
                <c:pt idx="3">
                  <c:v>10</c:v>
                </c:pt>
                <c:pt idx="4">
                  <c:v>11</c:v>
                </c:pt>
                <c:pt idx="5">
                  <c:v>12</c:v>
                </c:pt>
                <c:pt idx="6">
                  <c:v>13</c:v>
                </c:pt>
                <c:pt idx="7">
                  <c:v>14</c:v>
                </c:pt>
                <c:pt idx="8">
                  <c:v>15</c:v>
                </c:pt>
                <c:pt idx="9">
                  <c:v>20</c:v>
                </c:pt>
                <c:pt idx="10">
                  <c:v>40</c:v>
                </c:pt>
                <c:pt idx="11">
                  <c:v>100</c:v>
                </c:pt>
              </c:numCache>
            </c:numRef>
          </c:cat>
          <c:val>
            <c:numRef>
              <c:f>Sheet1!$B$2:$B$13</c:f>
              <c:numCache>
                <c:formatCode>General</c:formatCode>
                <c:ptCount val="12"/>
                <c:pt idx="0">
                  <c:v>8.1357651000000004</c:v>
                </c:pt>
                <c:pt idx="1">
                  <c:v>6.6386051000000004</c:v>
                </c:pt>
                <c:pt idx="2">
                  <c:v>5.8935412999999999</c:v>
                </c:pt>
                <c:pt idx="3">
                  <c:v>5.7441396999999998</c:v>
                </c:pt>
                <c:pt idx="4">
                  <c:v>5.7336535</c:v>
                </c:pt>
                <c:pt idx="5">
                  <c:v>5.7358823000000001</c:v>
                </c:pt>
                <c:pt idx="6">
                  <c:v>5.7417736000000001</c:v>
                </c:pt>
                <c:pt idx="7">
                  <c:v>5.7439660999999997</c:v>
                </c:pt>
                <c:pt idx="8">
                  <c:v>5.7491082999999996</c:v>
                </c:pt>
                <c:pt idx="9">
                  <c:v>5.7975048999999999</c:v>
                </c:pt>
                <c:pt idx="10">
                  <c:v>6.0235304999999997</c:v>
                </c:pt>
                <c:pt idx="11">
                  <c:v>6.5745405999999997</c:v>
                </c:pt>
              </c:numCache>
            </c:numRef>
          </c:val>
          <c:smooth val="0"/>
          <c:extLst>
            <c:ext xmlns:c16="http://schemas.microsoft.com/office/drawing/2014/chart" uri="{C3380CC4-5D6E-409C-BE32-E72D297353CC}">
              <c16:uniqueId val="{00000000-39A9-4FDC-B80A-5E13F172975C}"/>
            </c:ext>
          </c:extLst>
        </c:ser>
        <c:ser>
          <c:idx val="1"/>
          <c:order val="1"/>
          <c:tx>
            <c:strRef>
              <c:f>Sheet1!$C$1</c:f>
              <c:strCache>
                <c:ptCount val="1"/>
                <c:pt idx="0">
                  <c:v>Exclude Missing Values</c:v>
                </c:pt>
              </c:strCache>
            </c:strRef>
          </c:tx>
          <c:spPr>
            <a:ln w="28575" cap="rnd">
              <a:solidFill>
                <a:schemeClr val="accent2"/>
              </a:solidFill>
              <a:round/>
            </a:ln>
            <a:effectLst/>
          </c:spPr>
          <c:marker>
            <c:symbol val="none"/>
          </c:marker>
          <c:cat>
            <c:numRef>
              <c:f>Sheet1!$A$2:$A$13</c:f>
              <c:numCache>
                <c:formatCode>General</c:formatCode>
                <c:ptCount val="12"/>
                <c:pt idx="0">
                  <c:v>1</c:v>
                </c:pt>
                <c:pt idx="1">
                  <c:v>2</c:v>
                </c:pt>
                <c:pt idx="2">
                  <c:v>5</c:v>
                </c:pt>
                <c:pt idx="3">
                  <c:v>10</c:v>
                </c:pt>
                <c:pt idx="4">
                  <c:v>11</c:v>
                </c:pt>
                <c:pt idx="5">
                  <c:v>12</c:v>
                </c:pt>
                <c:pt idx="6">
                  <c:v>13</c:v>
                </c:pt>
                <c:pt idx="7">
                  <c:v>14</c:v>
                </c:pt>
                <c:pt idx="8">
                  <c:v>15</c:v>
                </c:pt>
                <c:pt idx="9">
                  <c:v>20</c:v>
                </c:pt>
                <c:pt idx="10">
                  <c:v>40</c:v>
                </c:pt>
                <c:pt idx="11">
                  <c:v>100</c:v>
                </c:pt>
              </c:numCache>
            </c:numRef>
          </c:cat>
          <c:val>
            <c:numRef>
              <c:f>Sheet1!$C$2:$C$13</c:f>
              <c:numCache>
                <c:formatCode>General</c:formatCode>
                <c:ptCount val="12"/>
                <c:pt idx="0">
                  <c:v>13.972704999999999</c:v>
                </c:pt>
                <c:pt idx="1">
                  <c:v>13.899226000000001</c:v>
                </c:pt>
                <c:pt idx="2">
                  <c:v>13.960967999999999</c:v>
                </c:pt>
                <c:pt idx="3">
                  <c:v>13.967504999999999</c:v>
                </c:pt>
                <c:pt idx="9">
                  <c:v>13.973281999999999</c:v>
                </c:pt>
                <c:pt idx="10">
                  <c:v>13.975165000000001</c:v>
                </c:pt>
                <c:pt idx="11">
                  <c:v>13.976145000000001</c:v>
                </c:pt>
              </c:numCache>
            </c:numRef>
          </c:val>
          <c:smooth val="0"/>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smooth val="0"/>
        <c:axId val="539583679"/>
        <c:axId val="584448351"/>
      </c:lineChart>
      <c:catAx>
        <c:axId val="539583679"/>
        <c:scaling>
          <c:orientation val="minMax"/>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auto val="1"/>
        <c:lblAlgn val="ctr"/>
        <c:lblOffset val="100"/>
        <c:noMultiLvlLbl val="0"/>
      </c:catAx>
      <c:valAx>
        <c:axId val="584448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between"/>
      </c:valAx>
      <c:spPr>
        <a:noFill/>
        <a:ln>
          <a:noFill/>
        </a:ln>
        <a:effectLst/>
      </c:spPr>
    </c:plotArea>
    <c:legend>
      <c:legendPos val="r"/>
      <c:layout>
        <c:manualLayout>
          <c:xMode val="edge"/>
          <c:yMode val="edge"/>
          <c:x val="0.74691601049868761"/>
          <c:y val="3.9229354009291451E-2"/>
          <c:w val="0.23329232283464568"/>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lineChart>
        <c:grouping val="stacked"/>
        <c:varyColors val="0"/>
        <c:ser>
          <c:idx val="0"/>
          <c:order val="0"/>
          <c:tx>
            <c:strRef>
              <c:f>Sheet1!$B$1</c:f>
              <c:strCache>
                <c:ptCount val="1"/>
                <c:pt idx="0">
                  <c:v>Default Missing Values Close to 0</c:v>
                </c:pt>
              </c:strCache>
            </c:strRef>
          </c:tx>
          <c:spPr>
            <a:ln w="28575" cap="rnd">
              <a:solidFill>
                <a:schemeClr val="accent1"/>
              </a:solidFill>
              <a:round/>
            </a:ln>
            <a:effectLst/>
          </c:spPr>
          <c:marker>
            <c:symbol val="none"/>
          </c:marker>
          <c:cat>
            <c:numRef>
              <c:f>Sheet1!$A$2:$A$8</c:f>
              <c:numCache>
                <c:formatCode>General</c:formatCode>
                <c:ptCount val="7"/>
                <c:pt idx="0">
                  <c:v>1</c:v>
                </c:pt>
                <c:pt idx="1">
                  <c:v>2</c:v>
                </c:pt>
                <c:pt idx="2">
                  <c:v>5</c:v>
                </c:pt>
                <c:pt idx="3">
                  <c:v>10</c:v>
                </c:pt>
                <c:pt idx="4">
                  <c:v>20</c:v>
                </c:pt>
                <c:pt idx="5">
                  <c:v>40</c:v>
                </c:pt>
                <c:pt idx="6">
                  <c:v>100</c:v>
                </c:pt>
              </c:numCache>
            </c:numRef>
          </c:cat>
          <c:val>
            <c:numRef>
              <c:f>Sheet1!$B$2:$B$8</c:f>
              <c:numCache>
                <c:formatCode>General</c:formatCode>
                <c:ptCount val="7"/>
                <c:pt idx="0">
                  <c:v>0</c:v>
                </c:pt>
                <c:pt idx="1">
                  <c:v>0</c:v>
                </c:pt>
                <c:pt idx="2">
                  <c:v>0</c:v>
                </c:pt>
                <c:pt idx="3">
                  <c:v>0</c:v>
                </c:pt>
                <c:pt idx="4">
                  <c:v>0</c:v>
                </c:pt>
                <c:pt idx="5">
                  <c:v>0</c:v>
                </c:pt>
                <c:pt idx="6">
                  <c:v>0</c:v>
                </c:pt>
              </c:numCache>
            </c:numRef>
          </c:val>
          <c:smooth val="0"/>
          <c:extLst>
            <c:ext xmlns:c16="http://schemas.microsoft.com/office/drawing/2014/chart" uri="{C3380CC4-5D6E-409C-BE32-E72D297353CC}">
              <c16:uniqueId val="{00000000-39A9-4FDC-B80A-5E13F172975C}"/>
            </c:ext>
          </c:extLst>
        </c:ser>
        <c:ser>
          <c:idx val="1"/>
          <c:order val="1"/>
          <c:tx>
            <c:strRef>
              <c:f>Sheet1!$C$1</c:f>
              <c:strCache>
                <c:ptCount val="1"/>
                <c:pt idx="0">
                  <c:v>Exclude Missing Values</c:v>
                </c:pt>
              </c:strCache>
            </c:strRef>
          </c:tx>
          <c:spPr>
            <a:ln w="28575" cap="rnd">
              <a:solidFill>
                <a:schemeClr val="accent2"/>
              </a:solidFill>
              <a:round/>
            </a:ln>
            <a:effectLst/>
          </c:spPr>
          <c:marker>
            <c:symbol val="none"/>
          </c:marker>
          <c:cat>
            <c:numRef>
              <c:f>Sheet1!$A$2:$A$8</c:f>
              <c:numCache>
                <c:formatCode>General</c:formatCode>
                <c:ptCount val="7"/>
                <c:pt idx="0">
                  <c:v>1</c:v>
                </c:pt>
                <c:pt idx="1">
                  <c:v>2</c:v>
                </c:pt>
                <c:pt idx="2">
                  <c:v>5</c:v>
                </c:pt>
                <c:pt idx="3">
                  <c:v>10</c:v>
                </c:pt>
                <c:pt idx="4">
                  <c:v>20</c:v>
                </c:pt>
                <c:pt idx="5">
                  <c:v>40</c:v>
                </c:pt>
                <c:pt idx="6">
                  <c:v>100</c:v>
                </c:pt>
              </c:numCache>
            </c:numRef>
          </c:cat>
          <c:val>
            <c:numRef>
              <c:f>Sheet1!$C$2:$C$8</c:f>
              <c:numCache>
                <c:formatCode>General</c:formatCode>
                <c:ptCount val="7"/>
                <c:pt idx="0">
                  <c:v>14.00118</c:v>
                </c:pt>
                <c:pt idx="1">
                  <c:v>13.940234</c:v>
                </c:pt>
                <c:pt idx="2">
                  <c:v>13.974005</c:v>
                </c:pt>
                <c:pt idx="3">
                  <c:v>13.975664999999999</c:v>
                </c:pt>
                <c:pt idx="4">
                  <c:v>13.978459000000001</c:v>
                </c:pt>
                <c:pt idx="5">
                  <c:v>13.978997</c:v>
                </c:pt>
                <c:pt idx="6">
                  <c:v>13.971145999999999</c:v>
                </c:pt>
              </c:numCache>
            </c:numRef>
          </c:val>
          <c:smooth val="0"/>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smooth val="0"/>
        <c:axId val="539583679"/>
        <c:axId val="584448351"/>
      </c:lineChart>
      <c:catAx>
        <c:axId val="539583679"/>
        <c:scaling>
          <c:orientation val="minMax"/>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auto val="1"/>
        <c:lblAlgn val="ctr"/>
        <c:lblOffset val="100"/>
        <c:noMultiLvlLbl val="0"/>
      </c:catAx>
      <c:valAx>
        <c:axId val="584448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between"/>
      </c:valAx>
      <c:spPr>
        <a:noFill/>
        <a:ln>
          <a:noFill/>
        </a:ln>
        <a:effectLst/>
      </c:spPr>
    </c:plotArea>
    <c:legend>
      <c:legendPos val="r"/>
      <c:layout>
        <c:manualLayout>
          <c:xMode val="edge"/>
          <c:yMode val="edge"/>
          <c:x val="0.73441601049868765"/>
          <c:y val="1.6984930953005428E-3"/>
          <c:w val="0.23329232283464568"/>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lineChart>
        <c:grouping val="stacked"/>
        <c:varyColors val="0"/>
        <c:ser>
          <c:idx val="0"/>
          <c:order val="0"/>
          <c:tx>
            <c:strRef>
              <c:f>Sheet1!$B$1</c:f>
              <c:strCache>
                <c:ptCount val="1"/>
                <c:pt idx="0">
                  <c:v>Default Missing Values Close to 0</c:v>
                </c:pt>
              </c:strCache>
            </c:strRef>
          </c:tx>
          <c:spPr>
            <a:ln w="28575" cap="rnd">
              <a:solidFill>
                <a:schemeClr val="accent1"/>
              </a:solidFill>
              <a:round/>
            </a:ln>
            <a:effectLst/>
          </c:spPr>
          <c:marker>
            <c:symbol val="none"/>
          </c:marker>
          <c:cat>
            <c:numRef>
              <c:f>Sheet1!$A$2:$A$8</c:f>
              <c:numCache>
                <c:formatCode>General</c:formatCode>
                <c:ptCount val="7"/>
                <c:pt idx="0">
                  <c:v>1</c:v>
                </c:pt>
                <c:pt idx="1">
                  <c:v>2</c:v>
                </c:pt>
                <c:pt idx="2">
                  <c:v>5</c:v>
                </c:pt>
                <c:pt idx="3">
                  <c:v>10</c:v>
                </c:pt>
                <c:pt idx="4">
                  <c:v>20</c:v>
                </c:pt>
                <c:pt idx="5">
                  <c:v>40</c:v>
                </c:pt>
                <c:pt idx="6">
                  <c:v>100</c:v>
                </c:pt>
              </c:numCache>
            </c:numRef>
          </c:cat>
          <c:val>
            <c:numRef>
              <c:f>Sheet1!$B$2:$B$8</c:f>
              <c:numCache>
                <c:formatCode>General</c:formatCode>
                <c:ptCount val="7"/>
                <c:pt idx="0">
                  <c:v>0</c:v>
                </c:pt>
                <c:pt idx="1">
                  <c:v>0</c:v>
                </c:pt>
                <c:pt idx="2">
                  <c:v>0</c:v>
                </c:pt>
                <c:pt idx="3">
                  <c:v>0</c:v>
                </c:pt>
                <c:pt idx="4">
                  <c:v>0</c:v>
                </c:pt>
                <c:pt idx="5">
                  <c:v>0</c:v>
                </c:pt>
                <c:pt idx="6">
                  <c:v>0</c:v>
                </c:pt>
              </c:numCache>
            </c:numRef>
          </c:val>
          <c:smooth val="0"/>
          <c:extLst>
            <c:ext xmlns:c16="http://schemas.microsoft.com/office/drawing/2014/chart" uri="{C3380CC4-5D6E-409C-BE32-E72D297353CC}">
              <c16:uniqueId val="{00000000-39A9-4FDC-B80A-5E13F172975C}"/>
            </c:ext>
          </c:extLst>
        </c:ser>
        <c:ser>
          <c:idx val="1"/>
          <c:order val="1"/>
          <c:tx>
            <c:strRef>
              <c:f>Sheet1!$C$1</c:f>
              <c:strCache>
                <c:ptCount val="1"/>
                <c:pt idx="0">
                  <c:v>Exclude Missing Values</c:v>
                </c:pt>
              </c:strCache>
            </c:strRef>
          </c:tx>
          <c:spPr>
            <a:ln w="28575" cap="rnd">
              <a:solidFill>
                <a:schemeClr val="accent2"/>
              </a:solidFill>
              <a:round/>
            </a:ln>
            <a:effectLst/>
          </c:spPr>
          <c:marker>
            <c:symbol val="none"/>
          </c:marker>
          <c:cat>
            <c:numRef>
              <c:f>Sheet1!$A$2:$A$8</c:f>
              <c:numCache>
                <c:formatCode>General</c:formatCode>
                <c:ptCount val="7"/>
                <c:pt idx="0">
                  <c:v>1</c:v>
                </c:pt>
                <c:pt idx="1">
                  <c:v>2</c:v>
                </c:pt>
                <c:pt idx="2">
                  <c:v>5</c:v>
                </c:pt>
                <c:pt idx="3">
                  <c:v>10</c:v>
                </c:pt>
                <c:pt idx="4">
                  <c:v>20</c:v>
                </c:pt>
                <c:pt idx="5">
                  <c:v>40</c:v>
                </c:pt>
                <c:pt idx="6">
                  <c:v>100</c:v>
                </c:pt>
              </c:numCache>
            </c:numRef>
          </c:cat>
          <c:val>
            <c:numRef>
              <c:f>Sheet1!$C$2:$C$8</c:f>
              <c:numCache>
                <c:formatCode>General</c:formatCode>
                <c:ptCount val="7"/>
                <c:pt idx="0">
                  <c:v>14.00118</c:v>
                </c:pt>
                <c:pt idx="1">
                  <c:v>13.940234</c:v>
                </c:pt>
                <c:pt idx="2">
                  <c:v>13.974005</c:v>
                </c:pt>
                <c:pt idx="3">
                  <c:v>13.975664999999999</c:v>
                </c:pt>
                <c:pt idx="4">
                  <c:v>13.978459000000001</c:v>
                </c:pt>
                <c:pt idx="5">
                  <c:v>13.978997</c:v>
                </c:pt>
                <c:pt idx="6">
                  <c:v>13.971145999999999</c:v>
                </c:pt>
              </c:numCache>
            </c:numRef>
          </c:val>
          <c:smooth val="0"/>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smooth val="0"/>
        <c:axId val="539583679"/>
        <c:axId val="584448351"/>
      </c:lineChart>
      <c:catAx>
        <c:axId val="539583679"/>
        <c:scaling>
          <c:orientation val="minMax"/>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auto val="1"/>
        <c:lblAlgn val="ctr"/>
        <c:lblOffset val="100"/>
        <c:noMultiLvlLbl val="0"/>
      </c:catAx>
      <c:valAx>
        <c:axId val="584448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between"/>
      </c:valAx>
      <c:spPr>
        <a:noFill/>
        <a:ln>
          <a:noFill/>
        </a:ln>
        <a:effectLst/>
      </c:spPr>
    </c:plotArea>
    <c:legend>
      <c:legendPos val="r"/>
      <c:layout>
        <c:manualLayout>
          <c:xMode val="edge"/>
          <c:yMode val="edge"/>
          <c:x val="0.73441601049868765"/>
          <c:y val="1.6984930953005428E-3"/>
          <c:w val="0.23329232283464568"/>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1/11/2016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410564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15</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16</a:t>
            </a:fld>
            <a:endParaRPr lang="en-SG"/>
          </a:p>
        </p:txBody>
      </p:sp>
    </p:spTree>
    <p:extLst>
      <p:ext uri="{BB962C8B-B14F-4D97-AF65-F5344CB8AC3E}">
        <p14:creationId xmlns:p14="http://schemas.microsoft.com/office/powerpoint/2010/main" val="347218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17</a:t>
            </a:fld>
            <a:endParaRPr lang="en-SG"/>
          </a:p>
        </p:txBody>
      </p:sp>
    </p:spTree>
    <p:extLst>
      <p:ext uri="{BB962C8B-B14F-4D97-AF65-F5344CB8AC3E}">
        <p14:creationId xmlns:p14="http://schemas.microsoft.com/office/powerpoint/2010/main" val="40874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171487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375993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29359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1/11/2016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1/11/2016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1/11/2016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1/11/2016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1/11/2016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1/11/2016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1/11/2016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1/11/2016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1/11/2016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1/11/2016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1/11/2016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1/11/2016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a:latin typeface="Segoe UI Light" panose="020B0502040204020203" pitchFamily="34" charset="0"/>
                <a:cs typeface="Segoe UI Light" panose="020B0502040204020203" pitchFamily="34" charset="0"/>
              </a:rPr>
              <a:t>This similarity measure is based on how much the ratings by common users for a pair of items deviate from average ratings for those items</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Pearson Correlation</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7446836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err="1">
                <a:latin typeface="Segoe UI Light" panose="020B0502040204020203" pitchFamily="34" charset="0"/>
                <a:cs typeface="Segoe UI Light" panose="020B0502040204020203" pitchFamily="34" charset="0"/>
              </a:rPr>
              <a:t>Preprocess</a:t>
            </a:r>
            <a:r>
              <a:rPr lang="en-SG" sz="2400" dirty="0">
                <a:latin typeface="Segoe UI Light" panose="020B0502040204020203" pitchFamily="34" charset="0"/>
                <a:cs typeface="Segoe UI Light" panose="020B0502040204020203" pitchFamily="34" charset="0"/>
              </a:rPr>
              <a:t> with data </a:t>
            </a:r>
            <a:r>
              <a:rPr lang="en-SG" sz="2400" dirty="0" err="1">
                <a:latin typeface="Segoe UI Light" panose="020B0502040204020203" pitchFamily="34" charset="0"/>
                <a:cs typeface="Segoe UI Light" panose="020B0502040204020203" pitchFamily="34" charset="0"/>
              </a:rPr>
              <a:t>centering</a:t>
            </a:r>
            <a:r>
              <a:rPr lang="en-SG" sz="2400" dirty="0">
                <a:latin typeface="Segoe UI Light" panose="020B0502040204020203" pitchFamily="34" charset="0"/>
                <a:cs typeface="Segoe UI Light" panose="020B0502040204020203" pitchFamily="34" charset="0"/>
              </a:rPr>
              <a:t> and shrinkage</a:t>
            </a:r>
          </a:p>
          <a:p>
            <a:pPr marL="538163" lvl="3">
              <a:lnSpc>
                <a:spcPct val="150000"/>
              </a:lnSpc>
            </a:pPr>
            <a:r>
              <a:rPr lang="en-SG" sz="2400" dirty="0" err="1">
                <a:latin typeface="Segoe UI Light" panose="020B0502040204020203" pitchFamily="34" charset="0"/>
                <a:cs typeface="Segoe UI Light" panose="020B0502040204020203" pitchFamily="34" charset="0"/>
              </a:rPr>
              <a:t>Centering</a:t>
            </a:r>
            <a:endParaRPr lang="en-SG" sz="2400" dirty="0">
              <a:latin typeface="Segoe UI Light" panose="020B0502040204020203" pitchFamily="34" charset="0"/>
              <a:cs typeface="Segoe UI Light" panose="020B0502040204020203" pitchFamily="34" charset="0"/>
            </a:endParaRPr>
          </a:p>
          <a:p>
            <a:pPr marL="995363" lvl="4">
              <a:lnSpc>
                <a:spcPct val="150000"/>
              </a:lnSpc>
            </a:pPr>
            <a:r>
              <a:rPr lang="en-SG" sz="2400" dirty="0">
                <a:latin typeface="Segoe UI Light" panose="020B0502040204020203" pitchFamily="34" charset="0"/>
                <a:cs typeface="Segoe UI Light" panose="020B0502040204020203" pitchFamily="34" charset="0"/>
              </a:rPr>
              <a:t>Remove bias term from each rating</a:t>
            </a:r>
          </a:p>
          <a:p>
            <a:pPr marL="538163" lvl="3">
              <a:lnSpc>
                <a:spcPct val="150000"/>
              </a:lnSpc>
            </a:pPr>
            <a:r>
              <a:rPr lang="en-SG" sz="2400" dirty="0">
                <a:latin typeface="Segoe UI Light" panose="020B0502040204020203" pitchFamily="34" charset="0"/>
                <a:cs typeface="Segoe UI Light" panose="020B0502040204020203" pitchFamily="34" charset="0"/>
              </a:rPr>
              <a:t>Shrinkage</a:t>
            </a:r>
          </a:p>
          <a:p>
            <a:pPr marL="995363" lvl="4">
              <a:lnSpc>
                <a:spcPct val="150000"/>
              </a:lnSpc>
            </a:pPr>
            <a:r>
              <a:rPr lang="en-SG" sz="2400" dirty="0">
                <a:latin typeface="Segoe UI Light" panose="020B0502040204020203" pitchFamily="34" charset="0"/>
                <a:cs typeface="Segoe UI Light" panose="020B0502040204020203" pitchFamily="34" charset="0"/>
              </a:rPr>
              <a:t>Interpolating between an estimate computed from data and a fixed predetermined value</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Adjusted Cosine Similarity</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875702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Fill missing entries with value close to 0, e.g. 1E-9</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Weight the selected items by the similarity</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724790165"/>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ext uri="{D42A27DB-BD31-4B8C-83A1-F6EECF244321}">
                <p14:modId xmlns:p14="http://schemas.microsoft.com/office/powerpoint/2010/main" val="188275456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38560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443459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Sample Output</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*Conclusion and Future Recommendation*</a:t>
            </a:r>
          </a:p>
        </p:txBody>
      </p:sp>
      <p:sp>
        <p:nvSpPr>
          <p:cNvPr id="7" name="Subtitle 6"/>
          <p:cNvSpPr>
            <a:spLocks noGrp="1"/>
          </p:cNvSpPr>
          <p:nvPr>
            <p:ph type="subTitle" idx="1"/>
          </p:nvPr>
        </p:nvSpPr>
        <p:spPr/>
        <p:txBody>
          <a:bodyPr/>
          <a:lstStyle/>
          <a:p>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3,900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John likes orange and lemon</a:t>
            </a:r>
          </a:p>
          <a:p>
            <a:pPr marL="0" indent="0" algn="ctr">
              <a:buNone/>
            </a:pPr>
            <a:r>
              <a:rPr lang="en-US" sz="2400" dirty="0">
                <a:latin typeface="Segoe UI Light" panose="020B0502040204020203" pitchFamily="34" charset="0"/>
                <a:cs typeface="Segoe UI Light" panose="020B0502040204020203" pitchFamily="34" charset="0"/>
              </a:rPr>
              <a:t>Jason likes orange</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Does Jason like lemon?</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2400" dirty="0">
                <a:latin typeface="Segoe UI Light" panose="020B0502040204020203" pitchFamily="34" charset="0"/>
                <a:cs typeface="Segoe UI Light" panose="020B0502040204020203" pitchFamily="34" charset="0"/>
              </a:rPr>
              <a:t>Find out if lemon is similar to </a:t>
            </a:r>
            <a:r>
              <a:rPr lang="en-US" sz="2400" dirty="0">
                <a:latin typeface="Segoe UI Light" panose="020B0502040204020203" pitchFamily="34" charset="0"/>
                <a:cs typeface="Segoe UI Light" panose="020B0502040204020203" pitchFamily="34" charset="0"/>
              </a:rPr>
              <a:t>Jason</a:t>
            </a:r>
            <a:r>
              <a:rPr lang="en-US" sz="2400" dirty="0">
                <a:latin typeface="Segoe UI Light" panose="020B0502040204020203" pitchFamily="34" charset="0"/>
                <a:cs typeface="Segoe UI Light" panose="020B0502040204020203" pitchFamily="34" charset="0"/>
              </a:rPr>
              <a:t>’s preference, which is orange</a:t>
            </a:r>
          </a:p>
          <a:p>
            <a:pPr marL="0" indent="0" algn="ctr">
              <a:buNone/>
            </a:pPr>
            <a:r>
              <a:rPr lang="en-US" sz="2400" dirty="0">
                <a:latin typeface="Segoe UI Light" panose="020B0502040204020203" pitchFamily="34" charset="0"/>
                <a:cs typeface="Segoe UI Light" panose="020B0502040204020203" pitchFamily="34" charset="0"/>
              </a:rPr>
              <a:t>Recommend lemon to </a:t>
            </a:r>
            <a:r>
              <a:rPr lang="en-US" sz="2400" dirty="0">
                <a:latin typeface="Segoe UI Light" panose="020B0502040204020203" pitchFamily="34" charset="0"/>
                <a:cs typeface="Segoe UI Light" panose="020B0502040204020203" pitchFamily="34" charset="0"/>
              </a:rPr>
              <a:t>Jason</a:t>
            </a:r>
            <a:r>
              <a:rPr lang="en-US" sz="2400" dirty="0">
                <a:latin typeface="Segoe UI Light" panose="020B0502040204020203" pitchFamily="34" charset="0"/>
                <a:cs typeface="Segoe UI Light" panose="020B0502040204020203" pitchFamily="34" charset="0"/>
              </a:rPr>
              <a:t> if similarity is high</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07800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 calcmode="lin" valueType="num">
                                      <p:cBhvr additive="base">
                                        <p:cTn id="13" dur="25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11">
                                            <p:txEl>
                                              <p:pRg st="5" end="5"/>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25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a:latin typeface="Segoe UI Light" panose="020B0502040204020203" pitchFamily="34" charset="0"/>
                <a:cs typeface="Segoe UI Light" panose="020B0502040204020203" pitchFamily="34" charset="0"/>
              </a:rPr>
              <a:t>Consider two items as user-space dimensional vector</a:t>
            </a:r>
          </a:p>
          <a:p>
            <a:pPr marL="538163" lvl="3">
              <a:lnSpc>
                <a:spcPct val="150000"/>
              </a:lnSpc>
            </a:pPr>
            <a:r>
              <a:rPr lang="en-SG" sz="2400" dirty="0">
                <a:latin typeface="Segoe UI Light" panose="020B0502040204020203" pitchFamily="34" charset="0"/>
                <a:cs typeface="Segoe UI Light" panose="020B0502040204020203" pitchFamily="34" charset="0"/>
              </a:rPr>
              <a:t>Similarity between items are then computed by measuring the cosine of the angle between the two vectors</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Cosine Similarity</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6672415"/>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714</Words>
  <Application>Microsoft Office PowerPoint</Application>
  <PresentationFormat>Widescreen</PresentationFormat>
  <Paragraphs>118</Paragraphs>
  <Slides>21</Slides>
  <Notes>14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Segoe UI Light</vt:lpstr>
      <vt:lpstr>Office Theme</vt:lpstr>
      <vt:lpstr>Movie Recommender</vt:lpstr>
      <vt:lpstr>A sea of movies…</vt:lpstr>
      <vt:lpstr>Our Aim</vt:lpstr>
      <vt:lpstr>Dataset</vt:lpstr>
      <vt:lpstr>Preprocessing</vt:lpstr>
      <vt:lpstr>Data Mining</vt:lpstr>
      <vt:lpstr>PowerPoint Presentation</vt:lpstr>
      <vt:lpstr>Movie Similarities</vt:lpstr>
      <vt:lpstr>Cosine Similarity</vt:lpstr>
      <vt:lpstr>Pearson Correlation</vt:lpstr>
      <vt:lpstr>Adjusted Cosine Similarity</vt:lpstr>
      <vt:lpstr>Handling non-existent Ratings  Not all user watched every single movies in our movie list A lot of missing entries in our matrix that hinder similarity computation</vt:lpstr>
      <vt:lpstr>Choosing K Neighbours</vt:lpstr>
      <vt:lpstr>Computing Predictions</vt:lpstr>
      <vt:lpstr>Prediction with Cosine</vt:lpstr>
      <vt:lpstr>Prediction with Correlation</vt:lpstr>
      <vt:lpstr>Prediction with Adjusted Cosine</vt:lpstr>
      <vt:lpstr>Sample Output Movies similar with “Toy Story (1995)”</vt:lpstr>
      <vt:lpstr>PowerPoint Presentation</vt:lpstr>
      <vt:lpstr>*Conclusion and Future Recommendation*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83</cp:revision>
  <dcterms:created xsi:type="dcterms:W3CDTF">2016-11-01T07:08:06Z</dcterms:created>
  <dcterms:modified xsi:type="dcterms:W3CDTF">2016-11-01T16:15:34Z</dcterms:modified>
</cp:coreProperties>
</file>